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22"/>
  </p:notesMasterIdLst>
  <p:sldIdLst>
    <p:sldId id="364" r:id="rId2"/>
    <p:sldId id="363" r:id="rId3"/>
    <p:sldId id="326" r:id="rId4"/>
    <p:sldId id="357" r:id="rId5"/>
    <p:sldId id="285" r:id="rId6"/>
    <p:sldId id="290" r:id="rId7"/>
    <p:sldId id="316" r:id="rId8"/>
    <p:sldId id="318" r:id="rId9"/>
    <p:sldId id="317" r:id="rId10"/>
    <p:sldId id="324" r:id="rId11"/>
    <p:sldId id="307" r:id="rId12"/>
    <p:sldId id="319" r:id="rId13"/>
    <p:sldId id="320" r:id="rId14"/>
    <p:sldId id="321" r:id="rId15"/>
    <p:sldId id="366" r:id="rId16"/>
    <p:sldId id="304" r:id="rId17"/>
    <p:sldId id="323" r:id="rId18"/>
    <p:sldId id="305" r:id="rId19"/>
    <p:sldId id="309" r:id="rId20"/>
    <p:sldId id="31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5AA8D"/>
    <a:srgbClr val="FF6060"/>
    <a:srgbClr val="FFA1A1"/>
    <a:srgbClr val="FFD0D0"/>
    <a:srgbClr val="E9D6C5"/>
    <a:srgbClr val="006DCD"/>
    <a:srgbClr val="0BCA15"/>
    <a:srgbClr val="771FA4"/>
    <a:srgbClr val="3D90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9011" autoAdjust="0"/>
  </p:normalViewPr>
  <p:slideViewPr>
    <p:cSldViewPr snapToGrid="0" showGuides="1">
      <p:cViewPr>
        <p:scale>
          <a:sx n="100" d="100"/>
          <a:sy n="100" d="100"/>
        </p:scale>
        <p:origin x="-1152" y="-384"/>
      </p:cViewPr>
      <p:guideLst>
        <p:guide orient="horz" pos="33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-216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</a:defRPr>
            </a:lvl1pPr>
          </a:lstStyle>
          <a:p>
            <a:pPr>
              <a:defRPr/>
            </a:pPr>
            <a:fld id="{890A660C-8EB7-FA49-83DC-EEF964C91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5E5DAA-89BE-1146-AFD9-0CB4BD7E4C28}" type="slidenum">
              <a:rPr lang="en-US"/>
              <a:pPr/>
              <a:t>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701800" y="304800"/>
            <a:ext cx="3454400" cy="259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3429000"/>
            <a:ext cx="5181600" cy="31242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5FC8B-1703-0149-94F8-88E399C9A990}" type="slidenum">
              <a:rPr lang="en-US">
                <a:latin typeface="Times" charset="0"/>
              </a:rPr>
              <a:pPr/>
              <a:t>11</a:t>
            </a:fld>
            <a:endParaRPr lang="en-US">
              <a:latin typeface="Times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4343400"/>
            <a:ext cx="5672137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5C97D-36A7-0745-B774-DE5C30CE97B9}" type="slidenum">
              <a:rPr lang="en-US">
                <a:latin typeface="Times" charset="0"/>
              </a:rPr>
              <a:pPr/>
              <a:t>12</a:t>
            </a:fld>
            <a:endParaRPr lang="en-US">
              <a:latin typeface="Times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4343400"/>
            <a:ext cx="5672137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9EBA3-B1DC-1444-95D7-C73BDD519A96}" type="slidenum">
              <a:rPr lang="en-US">
                <a:latin typeface="Times" charset="0"/>
              </a:rPr>
              <a:pPr/>
              <a:t>13</a:t>
            </a:fld>
            <a:endParaRPr lang="en-US">
              <a:latin typeface="Times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2138" y="4343400"/>
            <a:ext cx="5672137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A7CF9-E57A-624E-BE50-388496B17971}" type="slidenum">
              <a:rPr lang="en-US">
                <a:latin typeface="Times" charset="0"/>
              </a:rPr>
              <a:pPr/>
              <a:t>14</a:t>
            </a:fld>
            <a:endParaRPr lang="en-US">
              <a:latin typeface="Times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231775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3905250"/>
            <a:ext cx="5688012" cy="4710113"/>
          </a:xfrm>
          <a:solidFill>
            <a:srgbClr val="FFFFFF"/>
          </a:solidFill>
          <a:ln/>
        </p:spPr>
        <p:txBody>
          <a:bodyPr/>
          <a:lstStyle/>
          <a:p>
            <a:pPr marL="228600" indent="-228600"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AA7CF9-E57A-624E-BE50-388496B17971}" type="slidenum">
              <a:rPr lang="en-US">
                <a:latin typeface="Times" charset="0"/>
              </a:rPr>
              <a:pPr/>
              <a:t>15</a:t>
            </a:fld>
            <a:endParaRPr lang="en-US">
              <a:latin typeface="Times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231775"/>
            <a:ext cx="4572000" cy="3429000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263" y="3905250"/>
            <a:ext cx="5688012" cy="4710113"/>
          </a:xfrm>
          <a:solidFill>
            <a:srgbClr val="FFFFFF"/>
          </a:solidFill>
          <a:ln/>
        </p:spPr>
        <p:txBody>
          <a:bodyPr/>
          <a:lstStyle/>
          <a:p>
            <a:pPr marL="3886200" lvl="8" indent="-228600"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5E41C5-DDDF-0340-90AE-39BD3F6FFA02}" type="slidenum">
              <a:rPr lang="en-US">
                <a:latin typeface="Times" charset="0"/>
              </a:rPr>
              <a:pPr/>
              <a:t>16</a:t>
            </a:fld>
            <a:endParaRPr lang="en-US">
              <a:latin typeface="Times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651CF-558D-DB40-9EDC-3A018FBC3F43}" type="slidenum">
              <a:rPr lang="en-US">
                <a:latin typeface="Times" charset="0"/>
              </a:rPr>
              <a:pPr/>
              <a:t>17</a:t>
            </a:fld>
            <a:endParaRPr lang="en-US">
              <a:latin typeface="Times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EE4B73-575D-EF4A-8B06-C7BF6DFC3243}" type="slidenum">
              <a:rPr lang="en-US">
                <a:latin typeface="Times" charset="0"/>
              </a:rPr>
              <a:pPr/>
              <a:t>18</a:t>
            </a:fld>
            <a:endParaRPr lang="en-US">
              <a:latin typeface="Times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B0D3F-2AD4-C846-8D4A-652AD8626B6E}" type="slidenum">
              <a:rPr lang="en-US">
                <a:latin typeface="Times" charset="0"/>
              </a:rPr>
              <a:pPr/>
              <a:t>19</a:t>
            </a:fld>
            <a:endParaRPr lang="en-US">
              <a:latin typeface="Times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A2D8E2-DFB4-8948-9703-BCA0A3460602}" type="slidenum">
              <a:rPr lang="en-US">
                <a:latin typeface="Times" charset="0"/>
              </a:rPr>
              <a:pPr/>
              <a:t>20</a:t>
            </a:fld>
            <a:endParaRPr lang="en-US">
              <a:latin typeface="Times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1CD231-0516-8148-98D6-88CD00004D92}" type="slidenum">
              <a:rPr lang="en-US"/>
              <a:pPr/>
              <a:t>2</a:t>
            </a:fld>
            <a:endParaRPr lang="en-US"/>
          </a:p>
        </p:txBody>
      </p:sp>
      <p:sp>
        <p:nvSpPr>
          <p:cNvPr id="11161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447800" y="228600"/>
            <a:ext cx="3962400" cy="2971800"/>
          </a:xfrm>
          <a:solidFill>
            <a:srgbClr val="FFFFFF"/>
          </a:solidFill>
          <a:ln/>
        </p:spPr>
      </p:sp>
      <p:sp>
        <p:nvSpPr>
          <p:cNvPr id="1116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3429000"/>
            <a:ext cx="5943600" cy="5257800"/>
          </a:xfrm>
          <a:solidFill>
            <a:srgbClr val="FFFFFF"/>
          </a:solidFill>
          <a:ln/>
        </p:spPr>
        <p:txBody>
          <a:bodyPr/>
          <a:lstStyle/>
          <a:p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6242E-7371-C04D-81ED-01E7C70998DA}" type="slidenum">
              <a:rPr lang="en-US">
                <a:latin typeface="Times" charset="0"/>
              </a:rPr>
              <a:pPr/>
              <a:t>3</a:t>
            </a:fld>
            <a:endParaRPr lang="en-US">
              <a:latin typeface="Times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701800" y="304800"/>
            <a:ext cx="3454400" cy="2590800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429000"/>
            <a:ext cx="5181600" cy="31242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F416F8-6B63-DF45-94F5-9BD2C3A22256}" type="slidenum">
              <a:rPr lang="en-US">
                <a:latin typeface="Times" charset="0"/>
              </a:rPr>
              <a:pPr/>
              <a:t>5</a:t>
            </a:fld>
            <a:endParaRPr lang="en-US">
              <a:latin typeface="Times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701800" y="304800"/>
            <a:ext cx="3454400" cy="259080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429000"/>
            <a:ext cx="5181600" cy="31242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1D217-CC77-414E-886D-561E3DFA078D}" type="slidenum">
              <a:rPr lang="en-US">
                <a:latin typeface="Times" charset="0"/>
              </a:rPr>
              <a:pPr/>
              <a:t>6</a:t>
            </a:fld>
            <a:endParaRPr lang="en-US">
              <a:latin typeface="Times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343400"/>
            <a:ext cx="5943600" cy="4114800"/>
          </a:xfrm>
          <a:noFill/>
          <a:ln/>
        </p:spPr>
        <p:txBody>
          <a:bodyPr/>
          <a:lstStyle/>
          <a:p>
            <a:pPr eaLnBrk="1" hangingPunct="1"/>
            <a:endParaRPr lang="en-US" sz="1400">
              <a:latin typeface="Times" charset="0"/>
            </a:endParaRPr>
          </a:p>
          <a:p>
            <a:pPr eaLnBrk="1" hangingPunct="1"/>
            <a:endParaRPr lang="en-US" sz="1400">
              <a:latin typeface="Times" charset="0"/>
            </a:endParaRPr>
          </a:p>
          <a:p>
            <a:pPr eaLnBrk="1" hangingPunct="1"/>
            <a:endParaRPr lang="en-US" sz="14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84039-B002-5345-9597-728751BDCA23}" type="slidenum">
              <a:rPr lang="en-US">
                <a:latin typeface="Times" charset="0"/>
              </a:rPr>
              <a:pPr/>
              <a:t>7</a:t>
            </a:fld>
            <a:endParaRPr lang="en-US">
              <a:latin typeface="Times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E27AB-BBC1-BC4B-9C8E-E5783BCECE62}" type="slidenum">
              <a:rPr lang="en-US">
                <a:latin typeface="Times" charset="0"/>
              </a:rPr>
              <a:pPr/>
              <a:t>8</a:t>
            </a:fld>
            <a:endParaRPr lang="en-US">
              <a:latin typeface="Times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D5F1-2F20-FA4A-9A9B-46795284AF4A}" type="slidenum">
              <a:rPr lang="en-US">
                <a:latin typeface="Times" charset="0"/>
              </a:rPr>
              <a:pPr/>
              <a:t>9</a:t>
            </a:fld>
            <a:endParaRPr lang="en-US">
              <a:latin typeface="Times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72FCF-36D4-B449-8960-87892208E406}" type="slidenum">
              <a:rPr lang="en-US">
                <a:latin typeface="Times" charset="0"/>
              </a:rPr>
              <a:pPr/>
              <a:t>10</a:t>
            </a:fld>
            <a:endParaRPr lang="en-US">
              <a:latin typeface="Times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8E6DC-DE7B-A545-9F8D-95057C463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1E28C-AFC2-8C41-BCFA-85AA1188B9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E04C7B-426D-5042-BF60-549CCB68FA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1ADFD-A6C7-494E-AC04-110C58C475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20D558-ADBA-5C4C-B4F8-9DEFFD4D0A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C2BD2-6827-6D4B-BFBF-5BF53AE93A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D6ED7D-0442-C44F-895F-9C4F4A4C0F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F628D-0770-1E43-AB66-9EC6E3995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EB382-91D1-8145-860C-8E1C9D183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15175A-A662-1E44-87EA-56B7DA2945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D80D6380-A0E1-AC43-A1B6-CD953F252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45A15C68-911D-B64D-8811-C17588398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en.wikipedia.org/wiki/Diabetes_mellitus_type_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Glycogen_2.png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Carbohydrate Metabolism:</a:t>
            </a:r>
            <a:br>
              <a:rPr lang="en-US" smtClean="0"/>
            </a:br>
            <a:r>
              <a:rPr lang="en-US" smtClean="0"/>
              <a:t>Gluconeogenesis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rbel"/>
                <a:cs typeface="Corbel"/>
              </a:rPr>
              <a:t>INTER 111:  Graduate Biochemistry</a:t>
            </a:r>
            <a:endParaRPr lang="en-US" dirty="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0" y="38100"/>
            <a:ext cx="84455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Metabolic pathways involving glycogen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27906" y="4905374"/>
            <a:ext cx="7088188" cy="1330325"/>
          </a:xfrm>
        </p:spPr>
        <p:txBody>
          <a:bodyPr>
            <a:normAutofit/>
          </a:bodyPr>
          <a:lstStyle/>
          <a:p>
            <a:pPr algn="ctr" eaLnBrk="1" hangingPunct="1">
              <a:spcAft>
                <a:spcPts val="1200"/>
              </a:spcAft>
              <a:buNone/>
            </a:pPr>
            <a:r>
              <a:rPr lang="en-US" sz="2400" i="1" dirty="0">
                <a:latin typeface="Arial" charset="0"/>
              </a:rPr>
              <a:t>Glycogen formation = </a:t>
            </a:r>
            <a:r>
              <a:rPr lang="en-US" sz="2400" b="1" i="1" dirty="0" err="1">
                <a:latin typeface="Arial" charset="0"/>
              </a:rPr>
              <a:t>glycogenesis</a:t>
            </a:r>
            <a:endParaRPr lang="en-US" sz="2400" b="1" i="1" dirty="0">
              <a:latin typeface="Arial" charset="0"/>
            </a:endParaRPr>
          </a:p>
          <a:p>
            <a:pPr algn="ctr" eaLnBrk="1" hangingPunct="1">
              <a:spcAft>
                <a:spcPts val="1200"/>
              </a:spcAft>
              <a:buNone/>
            </a:pPr>
            <a:r>
              <a:rPr lang="en-US" sz="2400" i="1" dirty="0">
                <a:latin typeface="Arial" charset="0"/>
              </a:rPr>
              <a:t>Glycogen breakdown = </a:t>
            </a:r>
            <a:r>
              <a:rPr lang="en-US" sz="2400" b="1" i="1" dirty="0" err="1">
                <a:latin typeface="Arial" charset="0"/>
              </a:rPr>
              <a:t>glycogenolysis</a:t>
            </a:r>
            <a:endParaRPr lang="en-US" sz="2400" b="1" i="1" dirty="0">
              <a:latin typeface="Arial" charset="0"/>
            </a:endParaRPr>
          </a:p>
        </p:txBody>
      </p:sp>
      <p:pic>
        <p:nvPicPr>
          <p:cNvPr id="7" name="Picture 6" descr="figure_11.1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526" y="1943100"/>
            <a:ext cx="3334948" cy="2502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UDP-glucose synthesis is the first step in </a:t>
            </a:r>
            <a:r>
              <a:rPr lang="en-US" dirty="0" err="1" smtClean="0">
                <a:latin typeface="Arial"/>
                <a:cs typeface="Arial"/>
              </a:rPr>
              <a:t>glycogenesis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10" descr="figure_11.5UDPglucsk.jpg"/>
          <p:cNvPicPr>
            <a:picLocks noChangeAspect="1"/>
          </p:cNvPicPr>
          <p:nvPr/>
        </p:nvPicPr>
        <p:blipFill>
          <a:blip r:embed="rId3"/>
          <a:srcRect l="4798"/>
          <a:stretch>
            <a:fillRect/>
          </a:stretch>
        </p:blipFill>
        <p:spPr>
          <a:xfrm>
            <a:off x="63500" y="1529533"/>
            <a:ext cx="4787900" cy="3471091"/>
          </a:xfrm>
          <a:prstGeom prst="rect">
            <a:avLst/>
          </a:prstGeom>
        </p:spPr>
      </p:pic>
      <p:grpSp>
        <p:nvGrpSpPr>
          <p:cNvPr id="41988" name="Group 9"/>
          <p:cNvGrpSpPr>
            <a:grpSpLocks/>
          </p:cNvGrpSpPr>
          <p:nvPr/>
        </p:nvGrpSpPr>
        <p:grpSpPr bwMode="auto">
          <a:xfrm>
            <a:off x="2641600" y="3559175"/>
            <a:ext cx="3902075" cy="2879725"/>
            <a:chOff x="3511" y="578"/>
            <a:chExt cx="2067" cy="1367"/>
          </a:xfrm>
        </p:grpSpPr>
        <p:pic>
          <p:nvPicPr>
            <p:cNvPr id="41990" name="Picture 5" descr="1104_UDP-glucoseB"/>
            <p:cNvPicPr>
              <a:picLocks noChangeAspect="1" noChangeArrowheads="1"/>
            </p:cNvPicPr>
            <p:nvPr/>
          </p:nvPicPr>
          <p:blipFill>
            <a:blip r:embed="rId4"/>
            <a:srcRect l="1579" t="6880" r="2608" b="11549"/>
            <a:stretch>
              <a:fillRect/>
            </a:stretch>
          </p:blipFill>
          <p:spPr bwMode="auto">
            <a:xfrm>
              <a:off x="3717" y="633"/>
              <a:ext cx="1645" cy="1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1" name="Rectangle 8"/>
            <p:cNvSpPr>
              <a:spLocks noChangeArrowheads="1"/>
            </p:cNvSpPr>
            <p:nvPr/>
          </p:nvSpPr>
          <p:spPr bwMode="auto">
            <a:xfrm>
              <a:off x="3511" y="1400"/>
              <a:ext cx="256" cy="3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92" name="Rectangle 7"/>
            <p:cNvSpPr>
              <a:spLocks noChangeArrowheads="1"/>
            </p:cNvSpPr>
            <p:nvPr/>
          </p:nvSpPr>
          <p:spPr bwMode="auto">
            <a:xfrm>
              <a:off x="3578" y="578"/>
              <a:ext cx="2000" cy="13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1.5UDPglucsk.jp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1636970"/>
            <a:ext cx="4440936" cy="3065078"/>
          </a:xfrm>
          <a:prstGeom prst="rect">
            <a:avLst/>
          </a:prstGeom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 primer is necessary to initiate glycogen synthesis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figure_11.5glycogensynthases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428" y="1491576"/>
            <a:ext cx="3192272" cy="3686849"/>
          </a:xfrm>
          <a:prstGeom prst="rect">
            <a:avLst/>
          </a:prstGeom>
        </p:spPr>
      </p:pic>
      <p:sp>
        <p:nvSpPr>
          <p:cNvPr id="44036" name="AutoShape 8"/>
          <p:cNvSpPr>
            <a:spLocks noChangeArrowheads="1"/>
          </p:cNvSpPr>
          <p:nvPr/>
        </p:nvSpPr>
        <p:spPr bwMode="auto">
          <a:xfrm>
            <a:off x="2840038" y="1689100"/>
            <a:ext cx="4106862" cy="36036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BCA15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73600" y="4423628"/>
            <a:ext cx="1085353" cy="58477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</a:t>
            </a:r>
            <a:r>
              <a:rPr lang="en-US" sz="1600" b="1" dirty="0" smtClean="0"/>
              <a:t>lycogen </a:t>
            </a:r>
          </a:p>
          <a:p>
            <a:r>
              <a:rPr lang="en-US" sz="1600" b="1" dirty="0" smtClean="0"/>
              <a:t>synthase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24500" y="3191728"/>
            <a:ext cx="126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</a:rPr>
              <a:t>glycogenin</a:t>
            </a:r>
            <a:endParaRPr lang="en-US" sz="16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400" y="5485249"/>
            <a:ext cx="833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/>
              <a:t>Glycogen synthase</a:t>
            </a:r>
            <a:r>
              <a:rPr lang="en-US" sz="2000" dirty="0" smtClean="0"/>
              <a:t> makes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(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n w="12700" cmpd="sng">
                  <a:solidFill>
                    <a:schemeClr val="tx1"/>
                  </a:solidFill>
                </a:ln>
                <a:latin typeface="Arial"/>
                <a:ea typeface="Wingdings"/>
                <a:cs typeface="Arial"/>
              </a:rPr>
              <a:t>-&gt;</a:t>
            </a:r>
            <a:r>
              <a:rPr lang="en-US" sz="2000" dirty="0" smtClean="0">
                <a:latin typeface="Arial"/>
                <a:cs typeface="Arial"/>
              </a:rPr>
              <a:t>4</a:t>
            </a:r>
            <a:r>
              <a:rPr lang="en-US" sz="2000" dirty="0" smtClean="0"/>
              <a:t>) linkages in </a:t>
            </a:r>
            <a:r>
              <a:rPr lang="en-US" sz="2000" dirty="0" smtClean="0"/>
              <a:t>glycogen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Glycogen synthase elongates glycogen chains 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6" name="Picture 5" descr="figure_11.5UDPglucsk.jpg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1636970"/>
            <a:ext cx="4440936" cy="3065078"/>
          </a:xfrm>
          <a:prstGeom prst="rect">
            <a:avLst/>
          </a:prstGeom>
        </p:spPr>
      </p:pic>
      <p:pic>
        <p:nvPicPr>
          <p:cNvPr id="12" name="Picture 11" descr="figure_11.5glycogeninfadesk.jp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3832860" y="1961565"/>
            <a:ext cx="2440940" cy="1636090"/>
          </a:xfrm>
          <a:prstGeom prst="rect">
            <a:avLst/>
          </a:prstGeom>
        </p:spPr>
      </p:pic>
      <p:pic>
        <p:nvPicPr>
          <p:cNvPr id="14" name="Picture 13" descr="figure_11.5glycogensynthasefulls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728" y="3360511"/>
            <a:ext cx="5275072" cy="25433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7900" y="4144228"/>
            <a:ext cx="1085353" cy="58477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g</a:t>
            </a:r>
            <a:r>
              <a:rPr lang="en-US" sz="1600" b="1" dirty="0" smtClean="0"/>
              <a:t>lycogen </a:t>
            </a:r>
          </a:p>
          <a:p>
            <a:r>
              <a:rPr lang="en-US" sz="1600" b="1" dirty="0" smtClean="0"/>
              <a:t>synthase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21300" y="3369528"/>
            <a:ext cx="126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8000"/>
                </a:solidFill>
              </a:rPr>
              <a:t>glycogenin</a:t>
            </a:r>
            <a:endParaRPr lang="en-US" sz="1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1.5branching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8400"/>
            <a:ext cx="9161978" cy="2905125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2510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Glycogen has branches ~every 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8 </a:t>
            </a:r>
            <a:r>
              <a:rPr lang="en-US" sz="4000" dirty="0" err="1" smtClean="0">
                <a:latin typeface="Arial"/>
                <a:cs typeface="Arial"/>
              </a:rPr>
              <a:t>glucosyl</a:t>
            </a:r>
            <a:r>
              <a:rPr lang="en-US" sz="4000" dirty="0" smtClean="0">
                <a:latin typeface="Arial"/>
                <a:cs typeface="Arial"/>
              </a:rPr>
              <a:t> units apart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8" name="Picture 7" descr="figure_11.5branchingfade copy.jp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210820" y="1545050"/>
            <a:ext cx="5250180" cy="29172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43400" y="4838700"/>
            <a:ext cx="990600" cy="158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48400" y="5106571"/>
            <a:ext cx="8980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5AA8D"/>
                </a:solidFill>
                <a:latin typeface="Symbol" charset="2"/>
                <a:cs typeface="Symbol" charset="2"/>
              </a:rPr>
              <a:t>a</a:t>
            </a:r>
            <a:r>
              <a:rPr lang="en-US" sz="1600" dirty="0" smtClean="0">
                <a:solidFill>
                  <a:srgbClr val="F5AA8D"/>
                </a:solidFill>
              </a:rPr>
              <a:t>(1</a:t>
            </a:r>
            <a:r>
              <a:rPr lang="en-US" sz="1600" dirty="0" smtClean="0">
                <a:solidFill>
                  <a:srgbClr val="F5AA8D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600" dirty="0" smtClean="0">
                <a:solidFill>
                  <a:srgbClr val="F5AA8D"/>
                </a:solidFill>
                <a:latin typeface="Arial"/>
                <a:ea typeface="Wingdings"/>
                <a:cs typeface="Arial"/>
              </a:rPr>
              <a:t>6)</a:t>
            </a:r>
          </a:p>
          <a:p>
            <a:pPr algn="ctr"/>
            <a:r>
              <a:rPr lang="en-US" sz="1600" dirty="0" smtClean="0">
                <a:solidFill>
                  <a:srgbClr val="F5AA8D"/>
                </a:solidFill>
                <a:latin typeface="Arial"/>
                <a:ea typeface="Wingdings"/>
                <a:cs typeface="Arial"/>
              </a:rPr>
              <a:t>bond</a:t>
            </a:r>
            <a:endParaRPr lang="en-US" sz="1600" dirty="0">
              <a:solidFill>
                <a:srgbClr val="F5AA8D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10" y="5845770"/>
            <a:ext cx="8789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Branching enzyme [amylo</a:t>
            </a:r>
            <a:r>
              <a:rPr lang="en-US" sz="1800" dirty="0" smtClean="0"/>
              <a:t>-</a:t>
            </a:r>
            <a:r>
              <a:rPr lang="en-US" sz="1800" dirty="0" smtClean="0">
                <a:latin typeface="Symbol" charset="2"/>
                <a:cs typeface="Symbol" charset="2"/>
              </a:rPr>
              <a:t>a</a:t>
            </a:r>
            <a:r>
              <a:rPr lang="en-US" sz="1800" dirty="0" smtClean="0"/>
              <a:t>(</a:t>
            </a:r>
            <a:r>
              <a:rPr lang="en-US" sz="1800" dirty="0" smtClean="0"/>
              <a:t>1</a:t>
            </a:r>
            <a:r>
              <a:rPr lang="en-US" sz="1800" dirty="0" smtClean="0"/>
              <a:t>-&gt;4</a:t>
            </a:r>
            <a:r>
              <a:rPr lang="en-US" sz="1800" dirty="0" smtClean="0"/>
              <a:t>)-</a:t>
            </a:r>
            <a:r>
              <a:rPr lang="en-US" sz="1800" dirty="0" smtClean="0">
                <a:latin typeface="Symbol" charset="2"/>
                <a:cs typeface="Symbol" charset="2"/>
              </a:rPr>
              <a:t>a</a:t>
            </a:r>
            <a:r>
              <a:rPr lang="en-US" sz="1800" dirty="0" smtClean="0"/>
              <a:t>(</a:t>
            </a:r>
            <a:r>
              <a:rPr lang="en-US" sz="1800" dirty="0" smtClean="0"/>
              <a:t>1</a:t>
            </a:r>
            <a:r>
              <a:rPr lang="en-US" sz="1800" dirty="0" smtClean="0"/>
              <a:t>-&gt;6</a:t>
            </a:r>
            <a:r>
              <a:rPr lang="en-US" sz="1800" dirty="0" smtClean="0"/>
              <a:t>)-</a:t>
            </a:r>
            <a:r>
              <a:rPr lang="en-US" sz="1800" dirty="0" smtClean="0"/>
              <a:t>transglucosidase] transfers a </a:t>
            </a:r>
            <a:br>
              <a:rPr lang="en-US" sz="1800" dirty="0" smtClean="0"/>
            </a:br>
            <a:r>
              <a:rPr lang="en-US" sz="1800" dirty="0" smtClean="0"/>
              <a:t>chain of 5-8 </a:t>
            </a:r>
            <a:r>
              <a:rPr lang="en-US" sz="1800" dirty="0" err="1" smtClean="0"/>
              <a:t>glucosyl</a:t>
            </a:r>
            <a:r>
              <a:rPr lang="en-US" sz="1800" dirty="0" smtClean="0"/>
              <a:t> units from a </a:t>
            </a:r>
            <a:r>
              <a:rPr lang="en-US" sz="1800" dirty="0" err="1" smtClean="0"/>
              <a:t>nonreducing</a:t>
            </a:r>
            <a:r>
              <a:rPr lang="en-US" sz="1800" dirty="0" smtClean="0"/>
              <a:t> glycogen end and attaching it </a:t>
            </a:r>
            <a:br>
              <a:rPr lang="en-US" sz="1800" dirty="0" smtClean="0"/>
            </a:br>
            <a:r>
              <a:rPr lang="en-US" sz="1800" dirty="0" smtClean="0"/>
              <a:t>by an </a:t>
            </a:r>
            <a:r>
              <a:rPr lang="en-US" sz="1800" dirty="0" smtClean="0">
                <a:latin typeface="Symbol" charset="2"/>
                <a:cs typeface="Symbol" charset="2"/>
              </a:rPr>
              <a:t>a</a:t>
            </a:r>
            <a:r>
              <a:rPr lang="en-US" sz="1800" dirty="0" smtClean="0"/>
              <a:t>(1-&gt;6</a:t>
            </a:r>
            <a:r>
              <a:rPr lang="en-US" sz="1800" dirty="0" smtClean="0"/>
              <a:t>) linkage.</a:t>
            </a:r>
            <a:endParaRPr lang="en-US" sz="1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_11.5branching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8400"/>
            <a:ext cx="9161978" cy="2905125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900"/>
            <a:ext cx="8229600" cy="1251062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"/>
                <a:cs typeface="Arial"/>
              </a:rPr>
              <a:t>Glycogen has branches ~every 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8 </a:t>
            </a:r>
            <a:r>
              <a:rPr lang="en-US" sz="4000" dirty="0" err="1" smtClean="0">
                <a:latin typeface="Arial"/>
                <a:cs typeface="Arial"/>
              </a:rPr>
              <a:t>glucosyl</a:t>
            </a:r>
            <a:r>
              <a:rPr lang="en-US" sz="4000" dirty="0" smtClean="0">
                <a:latin typeface="Arial"/>
                <a:cs typeface="Arial"/>
              </a:rPr>
              <a:t> units apart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8" name="Picture 7" descr="figure_11.5branchingfade copy.jpg"/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210820" y="1545050"/>
            <a:ext cx="5250180" cy="291722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43400" y="4838700"/>
            <a:ext cx="990600" cy="1588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6667504" y="5470524"/>
            <a:ext cx="457196" cy="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6680205" y="6054724"/>
            <a:ext cx="457197" cy="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500" y="5292725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f</a:t>
            </a:r>
            <a:r>
              <a:rPr lang="en-US" sz="1600" dirty="0" smtClean="0"/>
              <a:t>urther elongation at the </a:t>
            </a:r>
            <a:r>
              <a:rPr lang="en-US" sz="1600" dirty="0" err="1" smtClean="0"/>
              <a:t>nonreducing</a:t>
            </a:r>
            <a:r>
              <a:rPr lang="en-US" sz="1600" dirty="0" smtClean="0"/>
              <a:t> ends by glycogen synthase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571500" y="5864225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f</a:t>
            </a:r>
            <a:r>
              <a:rPr lang="en-US" sz="1600" dirty="0" smtClean="0"/>
              <a:t>urther branching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969000" y="6318190"/>
            <a:ext cx="184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GLYCOGEN</a:t>
            </a:r>
            <a:endParaRPr lang="en-US" sz="2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127000"/>
            <a:ext cx="8572500" cy="12510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I</a:t>
            </a:r>
            <a:r>
              <a:rPr lang="en-US" sz="3600" dirty="0" smtClean="0">
                <a:latin typeface="Arial"/>
                <a:cs typeface="Arial"/>
              </a:rPr>
              <a:t>nitial step in </a:t>
            </a:r>
            <a:r>
              <a:rPr lang="en-US" sz="3600" dirty="0" err="1" smtClean="0">
                <a:latin typeface="Arial"/>
                <a:cs typeface="Arial"/>
              </a:rPr>
              <a:t>g</a:t>
            </a:r>
            <a:r>
              <a:rPr lang="en-US" sz="3600" dirty="0" err="1" smtClean="0">
                <a:latin typeface="Arial"/>
                <a:cs typeface="Arial"/>
              </a:rPr>
              <a:t>lycogenolysis</a:t>
            </a:r>
            <a:r>
              <a:rPr lang="en-US" sz="3600" dirty="0" smtClean="0">
                <a:latin typeface="Arial"/>
                <a:cs typeface="Arial"/>
              </a:rPr>
              <a:t> is chain shortening at the </a:t>
            </a:r>
            <a:r>
              <a:rPr lang="en-US" sz="3600" dirty="0" err="1" smtClean="0">
                <a:latin typeface="Arial"/>
                <a:cs typeface="Arial"/>
              </a:rPr>
              <a:t>nonreducing</a:t>
            </a:r>
            <a:r>
              <a:rPr lang="en-US" sz="3600" dirty="0" smtClean="0">
                <a:latin typeface="Arial"/>
                <a:cs typeface="Arial"/>
              </a:rPr>
              <a:t> ends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7" name="Picture 6" descr="figure_11.7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05" y="1790700"/>
            <a:ext cx="2797692" cy="44831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3761" y="1740072"/>
            <a:ext cx="5344152" cy="4876628"/>
            <a:chOff x="323761" y="1740072"/>
            <a:chExt cx="5344152" cy="4876628"/>
          </a:xfrm>
        </p:grpSpPr>
        <p:pic>
          <p:nvPicPr>
            <p:cNvPr id="8" name="Picture 7" descr="figure_11.8limitdextran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3761" y="1740072"/>
              <a:ext cx="5048340" cy="4876628"/>
            </a:xfrm>
            <a:prstGeom prst="rect">
              <a:avLst/>
            </a:prstGeom>
          </p:spPr>
        </p:pic>
        <p:sp>
          <p:nvSpPr>
            <p:cNvPr id="9" name="Curved Right Arrow 8"/>
            <p:cNvSpPr/>
            <p:nvPr/>
          </p:nvSpPr>
          <p:spPr>
            <a:xfrm>
              <a:off x="3429000" y="3733800"/>
              <a:ext cx="889000" cy="1444625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94200" y="3670300"/>
              <a:ext cx="3519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</a:t>
              </a:r>
              <a:r>
                <a:rPr lang="en-US" sz="1600" baseline="-25000" dirty="0" smtClean="0"/>
                <a:t>i</a:t>
              </a:r>
              <a:endParaRPr lang="en-US" sz="16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54232" y="4762500"/>
              <a:ext cx="13136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Glucose 1-P</a:t>
              </a:r>
              <a:endParaRPr lang="en-US" sz="16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33308" y="4064000"/>
              <a:ext cx="200895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dirty="0" smtClean="0"/>
                <a:t>Glycogen</a:t>
              </a:r>
              <a:br>
                <a:rPr lang="en-US" sz="2000" b="1" dirty="0" smtClean="0"/>
              </a:br>
              <a:r>
                <a:rPr lang="en-US" sz="2000" b="1" dirty="0" err="1" smtClean="0"/>
                <a:t>phosphorylase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200" y="88900"/>
            <a:ext cx="8991600" cy="12510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Branches are removed by two enzymatic activities of a single </a:t>
            </a:r>
            <a:r>
              <a:rPr lang="en-US" sz="3600" dirty="0" err="1" smtClean="0">
                <a:latin typeface="Arial"/>
                <a:cs typeface="Arial"/>
              </a:rPr>
              <a:t>bifunctional</a:t>
            </a:r>
            <a:r>
              <a:rPr lang="en-US" sz="3600" dirty="0" smtClean="0">
                <a:latin typeface="Arial"/>
                <a:cs typeface="Arial"/>
              </a:rPr>
              <a:t> protein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17" name="Picture 16" descr="figure_11.8debranching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076" y="1715068"/>
            <a:ext cx="5946648" cy="33883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" y="5343525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Aft>
                <a:spcPts val="1200"/>
              </a:spcAft>
            </a:pPr>
            <a:r>
              <a:rPr lang="en-US" sz="2000" dirty="0" smtClean="0"/>
              <a:t>O</a:t>
            </a:r>
            <a:r>
              <a:rPr lang="en-US" sz="2000" dirty="0" smtClean="0"/>
              <a:t>ligo-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(1-&gt;4)</a:t>
            </a:r>
            <a:r>
              <a:rPr lang="en-US" sz="2000" dirty="0" smtClean="0"/>
              <a:t>-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(1-&gt;4)</a:t>
            </a:r>
            <a:r>
              <a:rPr lang="en-US" sz="2000" dirty="0" smtClean="0"/>
              <a:t> </a:t>
            </a:r>
            <a:r>
              <a:rPr lang="en-US" sz="2000" dirty="0" err="1" smtClean="0"/>
              <a:t>glucan</a:t>
            </a:r>
            <a:r>
              <a:rPr lang="en-US" sz="2000" dirty="0" smtClean="0"/>
              <a:t> </a:t>
            </a:r>
            <a:r>
              <a:rPr lang="en-US" sz="2000" dirty="0" err="1" smtClean="0"/>
              <a:t>transferase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removes outer 3 of </a:t>
            </a:r>
            <a:r>
              <a:rPr lang="en-US" sz="2000" dirty="0" smtClean="0"/>
              <a:t>the</a:t>
            </a:r>
            <a:r>
              <a:rPr lang="en-US" sz="2000" dirty="0" smtClean="0"/>
              <a:t> 4 </a:t>
            </a:r>
            <a:r>
              <a:rPr lang="en-US" sz="2000" dirty="0" err="1" smtClean="0"/>
              <a:t>glucosyl</a:t>
            </a:r>
            <a:r>
              <a:rPr lang="en-US" sz="2000" dirty="0" smtClean="0"/>
              <a:t> units on </a:t>
            </a:r>
            <a:r>
              <a:rPr lang="en-US" sz="2000" dirty="0" smtClean="0"/>
              <a:t>a </a:t>
            </a:r>
            <a:r>
              <a:rPr lang="en-US" sz="2000" dirty="0" smtClean="0"/>
              <a:t>branch &amp; </a:t>
            </a:r>
            <a:br>
              <a:rPr lang="en-US" sz="2000" dirty="0" smtClean="0"/>
            </a:br>
            <a:r>
              <a:rPr lang="en-US" sz="2000" dirty="0" smtClean="0"/>
              <a:t>transfers </a:t>
            </a:r>
            <a:r>
              <a:rPr lang="en-US" sz="2000" dirty="0" smtClean="0"/>
              <a:t>them to the </a:t>
            </a:r>
            <a:r>
              <a:rPr lang="en-US" sz="2000" dirty="0" err="1" smtClean="0"/>
              <a:t>nonreducing</a:t>
            </a:r>
            <a:r>
              <a:rPr lang="en-US" sz="2000" dirty="0" smtClean="0"/>
              <a:t> end of another </a:t>
            </a:r>
            <a:r>
              <a:rPr lang="en-US" sz="2000" dirty="0" smtClean="0"/>
              <a:t>chain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5100" y="101600"/>
            <a:ext cx="8826500" cy="125106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Arial"/>
                <a:cs typeface="Arial"/>
              </a:rPr>
              <a:t>A second type of </a:t>
            </a:r>
            <a:r>
              <a:rPr lang="en-US" sz="4000" dirty="0" err="1" smtClean="0">
                <a:latin typeface="Arial"/>
                <a:cs typeface="Arial"/>
              </a:rPr>
              <a:t>debranching</a:t>
            </a:r>
            <a:r>
              <a:rPr lang="en-US" sz="4000" dirty="0" smtClean="0">
                <a:latin typeface="Arial"/>
                <a:cs typeface="Arial"/>
              </a:rPr>
              <a:t> enzyme participates in removing </a:t>
            </a:r>
            <a:r>
              <a:rPr lang="en-US" sz="4000" dirty="0" smtClean="0">
                <a:latin typeface="Symbol" charset="2"/>
                <a:cs typeface="Symbol" charset="2"/>
              </a:rPr>
              <a:t>a</a:t>
            </a:r>
            <a:r>
              <a:rPr lang="en-US" sz="4000" dirty="0" smtClean="0">
                <a:latin typeface="Arial"/>
                <a:cs typeface="Arial"/>
              </a:rPr>
              <a:t>(1   6) bonds</a:t>
            </a:r>
            <a:endParaRPr lang="en-US" sz="4000" dirty="0">
              <a:latin typeface="Arial"/>
              <a:cs typeface="Arial"/>
            </a:endParaRPr>
          </a:p>
        </p:txBody>
      </p:sp>
      <p:pic>
        <p:nvPicPr>
          <p:cNvPr id="9" name="Picture 8" descr="figure_11.8debranching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580907"/>
            <a:ext cx="6477000" cy="313137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6350000" y="1028700"/>
            <a:ext cx="3937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1" y="4902200"/>
            <a:ext cx="7975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000" dirty="0" smtClean="0"/>
              <a:t>T</a:t>
            </a:r>
            <a:r>
              <a:rPr lang="en-US" sz="2000" dirty="0" smtClean="0"/>
              <a:t>he </a:t>
            </a:r>
            <a:r>
              <a:rPr lang="en-US" sz="2000" dirty="0" smtClean="0"/>
              <a:t>remaining single glucose residue attached in an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(1-&gt;6)</a:t>
            </a:r>
            <a:r>
              <a:rPr lang="en-US" sz="2000" dirty="0" smtClean="0"/>
              <a:t> </a:t>
            </a:r>
            <a:r>
              <a:rPr lang="en-US" sz="2000" dirty="0" smtClean="0"/>
              <a:t>linkage is removed</a:t>
            </a:r>
            <a:r>
              <a:rPr lang="en-US" sz="2000" dirty="0" smtClean="0"/>
              <a:t> by </a:t>
            </a:r>
            <a:r>
              <a:rPr lang="en-US" sz="2000" dirty="0" smtClean="0"/>
              <a:t>amylo-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(</a:t>
            </a:r>
            <a:r>
              <a:rPr lang="en-US" sz="2000" dirty="0" smtClean="0"/>
              <a:t>1</a:t>
            </a:r>
            <a:r>
              <a:rPr lang="en-US" sz="2000" dirty="0" smtClean="0"/>
              <a:t>-&gt;6</a:t>
            </a:r>
            <a:r>
              <a:rPr lang="en-US" sz="2000" dirty="0" smtClean="0"/>
              <a:t>)-</a:t>
            </a:r>
            <a:r>
              <a:rPr lang="en-US" sz="2000" dirty="0" smtClean="0"/>
              <a:t>glucosidase.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101600"/>
            <a:ext cx="8775700" cy="12510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G</a:t>
            </a:r>
            <a:r>
              <a:rPr lang="en-US" sz="3600" dirty="0" smtClean="0">
                <a:latin typeface="Arial"/>
                <a:cs typeface="Arial"/>
              </a:rPr>
              <a:t>lu 1-P from glycogen </a:t>
            </a:r>
            <a:r>
              <a:rPr lang="en-US" sz="3600" dirty="0" err="1" smtClean="0">
                <a:latin typeface="Arial"/>
                <a:cs typeface="Arial"/>
              </a:rPr>
              <a:t>phosphorylase</a:t>
            </a:r>
            <a:r>
              <a:rPr lang="en-US" sz="3600" dirty="0" smtClean="0">
                <a:latin typeface="Arial"/>
                <a:cs typeface="Arial"/>
              </a:rPr>
              <a:t> is converted to </a:t>
            </a:r>
            <a:r>
              <a:rPr lang="en-US" sz="3600" dirty="0" err="1" smtClean="0">
                <a:latin typeface="Arial"/>
                <a:cs typeface="Arial"/>
              </a:rPr>
              <a:t>glu</a:t>
            </a:r>
            <a:r>
              <a:rPr lang="en-US" sz="3600" dirty="0" smtClean="0">
                <a:latin typeface="Arial"/>
                <a:cs typeface="Arial"/>
              </a:rPr>
              <a:t> 6-P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56323" name="Picture 7" descr="1108B_Glycogen_degradation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25" y="1568450"/>
            <a:ext cx="58737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Carbohydrate metabolism upon fasting</a:t>
            </a:r>
            <a:endParaRPr lang="en-US" dirty="0"/>
          </a:p>
        </p:txBody>
      </p:sp>
      <p:pic>
        <p:nvPicPr>
          <p:cNvPr id="110596" name="Picture 4" descr="2410_Sources_blood_glucos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6300" y="957263"/>
            <a:ext cx="412432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25425" y="3986213"/>
            <a:ext cx="41862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i="1">
                <a:latin typeface="Arial" charset="0"/>
              </a:rPr>
              <a:t>Gluconeogenesis is also major component of normal metabolism - </a:t>
            </a:r>
          </a:p>
          <a:p>
            <a:pPr algn="ctr"/>
            <a:endParaRPr lang="en-US" b="1" i="1">
              <a:latin typeface="Arial" charset="0"/>
            </a:endParaRPr>
          </a:p>
          <a:p>
            <a:pPr algn="ctr"/>
            <a:r>
              <a:rPr lang="en-US">
                <a:latin typeface="Arial" charset="0"/>
              </a:rPr>
              <a:t>in sleep, 35-70% </a:t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blood glucose supplied by gluconeogenesis</a:t>
            </a:r>
            <a:endParaRPr lang="en-US" b="1" i="1">
              <a:latin typeface="Arial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715963" y="2552700"/>
            <a:ext cx="3698875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spcAft>
                <a:spcPct val="50000"/>
              </a:spcAft>
            </a:pPr>
            <a:r>
              <a:rPr lang="en-US" sz="2000">
                <a:latin typeface="Arial" charset="0"/>
              </a:rPr>
              <a:t>‘average’ 8 hr sleep</a:t>
            </a: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714375" y="3187700"/>
            <a:ext cx="3698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105000"/>
              </a:lnSpc>
              <a:spcBef>
                <a:spcPct val="20000"/>
              </a:spcBef>
              <a:spcAft>
                <a:spcPct val="50000"/>
              </a:spcAft>
            </a:pPr>
            <a:r>
              <a:rPr lang="en-US" sz="2000" dirty="0">
                <a:latin typeface="Arial" charset="0"/>
              </a:rPr>
              <a:t>‘average’ 12 hour 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104648"/>
            <a:ext cx="8737600" cy="12527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/>
                <a:cs typeface="Arial"/>
              </a:rPr>
              <a:t>Concept map for glycogen metabolism in the liver</a:t>
            </a:r>
            <a:endParaRPr lang="en-US" sz="3600" dirty="0">
              <a:latin typeface="Arial"/>
              <a:cs typeface="Arial"/>
            </a:endParaRPr>
          </a:p>
        </p:txBody>
      </p:sp>
      <p:pic>
        <p:nvPicPr>
          <p:cNvPr id="4" name="Picture 3" descr="figure_11.13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5096"/>
            <a:ext cx="9144000" cy="478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84188" y="307975"/>
            <a:ext cx="8112125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1800" dirty="0"/>
              <a:t>PEPCK</a:t>
            </a:r>
            <a:r>
              <a:rPr lang="en-US" sz="1800" dirty="0" smtClean="0"/>
              <a:t> is thought </a:t>
            </a:r>
            <a:r>
              <a:rPr lang="en-US" sz="1800" dirty="0"/>
              <a:t>to be essential in glucose homeostasis, as evidenced by laboratory mice that contracted </a:t>
            </a:r>
            <a:r>
              <a:rPr lang="en-US" sz="1800" dirty="0">
                <a:solidFill>
                  <a:srgbClr val="0038A7"/>
                </a:solidFill>
                <a:hlinkClick r:id="rId3"/>
              </a:rPr>
              <a:t>diabetes mellitus type 2</a:t>
            </a:r>
            <a:r>
              <a:rPr lang="en-US" sz="1800" dirty="0"/>
              <a:t> as a result of the </a:t>
            </a:r>
            <a:r>
              <a:rPr lang="en-US" sz="1800" dirty="0" err="1"/>
              <a:t>overexpression</a:t>
            </a:r>
            <a:r>
              <a:rPr lang="en-US" sz="1800" dirty="0"/>
              <a:t> of PEPCK.</a:t>
            </a:r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endParaRPr lang="en-US" sz="1800" dirty="0"/>
          </a:p>
          <a:p>
            <a:pPr eaLnBrk="1" hangingPunct="1">
              <a:spcBef>
                <a:spcPct val="20000"/>
              </a:spcBef>
              <a:spcAft>
                <a:spcPts val="600"/>
              </a:spcAft>
            </a:pPr>
            <a:r>
              <a:rPr lang="en-US" sz="1800" i="1" dirty="0"/>
              <a:t>Burgess et al. (2007)  </a:t>
            </a:r>
            <a:r>
              <a:rPr lang="en-US" sz="1800" i="1" dirty="0" err="1"/>
              <a:t>Cytosolic</a:t>
            </a:r>
            <a:r>
              <a:rPr lang="en-US" sz="1800" i="1" dirty="0"/>
              <a:t> </a:t>
            </a:r>
            <a:r>
              <a:rPr lang="en-US" sz="1800" i="1" dirty="0" err="1"/>
              <a:t>phosphenolpyuvate</a:t>
            </a:r>
            <a:r>
              <a:rPr lang="en-US" sz="1800" i="1" dirty="0"/>
              <a:t> </a:t>
            </a:r>
            <a:r>
              <a:rPr lang="en-US" sz="1800" i="1" dirty="0" err="1"/>
              <a:t>carboxykinase</a:t>
            </a:r>
            <a:r>
              <a:rPr lang="en-US" sz="1800" i="1" dirty="0"/>
              <a:t> does not solely control the rate of hepatic </a:t>
            </a:r>
            <a:r>
              <a:rPr lang="en-US" sz="1800" i="1" dirty="0" err="1"/>
              <a:t>gluconeogenesis</a:t>
            </a:r>
            <a:r>
              <a:rPr lang="en-US" sz="1800" i="1" dirty="0"/>
              <a:t> in the intact mouse liver.  Cell Metabolism 5(4), 313-320</a:t>
            </a:r>
            <a:r>
              <a:rPr lang="en-US" sz="1800" i="1" dirty="0" smtClean="0"/>
              <a:t>.</a:t>
            </a:r>
            <a:endParaRPr lang="en-US" sz="1800" dirty="0">
              <a:solidFill>
                <a:srgbClr val="0038A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Mighty mice:  PEPCK expressed in skeletal muscle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Carbohydrate Metabolism:</a:t>
            </a:r>
            <a:br>
              <a:rPr lang="en-US" dirty="0" smtClean="0"/>
            </a:br>
            <a:r>
              <a:rPr lang="en-US" dirty="0" smtClean="0"/>
              <a:t>Glycogen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cs typeface="Corbel"/>
              </a:rPr>
              <a:t>INTER 111:  Graduate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Glycogen metabolism:  </a:t>
            </a:r>
            <a:br>
              <a:rPr lang="en-US" sz="4000" dirty="0" smtClean="0"/>
            </a:br>
            <a:r>
              <a:rPr lang="en-US" sz="4000" dirty="0" smtClean="0"/>
              <a:t>learning </a:t>
            </a:r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Know the general structure of glycogen.  Be able to write the chemical structure of a segment of glycogen showing the two types of </a:t>
            </a:r>
            <a:r>
              <a:rPr lang="en-US" dirty="0" err="1" smtClean="0"/>
              <a:t>glycosidic</a:t>
            </a:r>
            <a:r>
              <a:rPr lang="en-US" dirty="0" smtClean="0"/>
              <a:t> bonds.  Understand why 2 kinds of </a:t>
            </a:r>
            <a:r>
              <a:rPr lang="en-US" dirty="0" err="1" smtClean="0"/>
              <a:t>glycosidic</a:t>
            </a:r>
            <a:r>
              <a:rPr lang="en-US" dirty="0" smtClean="0"/>
              <a:t> bonds give a branched polymer.  Be able to identify the ‘reducing’ </a:t>
            </a:r>
            <a:r>
              <a:rPr lang="en-US" dirty="0" err="1" smtClean="0"/>
              <a:t>vs</a:t>
            </a:r>
            <a:r>
              <a:rPr lang="en-US" dirty="0" smtClean="0"/>
              <a:t> ‘non-reducing’ ends.</a:t>
            </a:r>
          </a:p>
          <a:p>
            <a:r>
              <a:rPr lang="en-US" dirty="0" smtClean="0"/>
              <a:t>Understand that glycogen breakdown requires two enzymes.  A </a:t>
            </a:r>
            <a:r>
              <a:rPr lang="en-US" dirty="0" err="1" smtClean="0"/>
              <a:t>phosphorylase</a:t>
            </a:r>
            <a:r>
              <a:rPr lang="en-US" dirty="0" smtClean="0"/>
              <a:t> cleaves the (</a:t>
            </a:r>
            <a:r>
              <a:rPr lang="en-US" dirty="0" smtClean="0">
                <a:sym typeface="Symbol" charset="2"/>
              </a:rPr>
              <a:t></a:t>
            </a:r>
            <a:r>
              <a:rPr lang="en-US" dirty="0" smtClean="0"/>
              <a:t>-1,4) bonds at the non-reducing ends, adding the elements of orthophosphate (PO3</a:t>
            </a:r>
            <a:r>
              <a:rPr lang="en-US" baseline="30000" dirty="0" smtClean="0"/>
              <a:t>2-</a:t>
            </a:r>
            <a:r>
              <a:rPr lang="en-US" dirty="0" smtClean="0"/>
              <a:t> or P</a:t>
            </a:r>
            <a:r>
              <a:rPr lang="en-US" baseline="-25000" dirty="0" smtClean="0"/>
              <a:t>i</a:t>
            </a:r>
            <a:r>
              <a:rPr lang="en-US" dirty="0" smtClean="0"/>
              <a:t>) to give glucose-1-phosphate.  A ‘</a:t>
            </a:r>
            <a:r>
              <a:rPr lang="en-US" dirty="0" err="1" smtClean="0"/>
              <a:t>debranching</a:t>
            </a:r>
            <a:r>
              <a:rPr lang="en-US" dirty="0" smtClean="0"/>
              <a:t>’ enzyme cleaves the (</a:t>
            </a:r>
            <a:r>
              <a:rPr lang="en-US" dirty="0" smtClean="0">
                <a:sym typeface="Symbol" charset="2"/>
              </a:rPr>
              <a:t></a:t>
            </a:r>
            <a:r>
              <a:rPr lang="en-US" dirty="0" smtClean="0"/>
              <a:t>-1,6) </a:t>
            </a:r>
            <a:r>
              <a:rPr lang="en-US" dirty="0" err="1" smtClean="0"/>
              <a:t>glycosidic</a:t>
            </a:r>
            <a:r>
              <a:rPr lang="en-US" dirty="0" smtClean="0"/>
              <a:t> bonds.  Be able to write down these reactions.</a:t>
            </a:r>
          </a:p>
          <a:p>
            <a:r>
              <a:rPr lang="en-US" dirty="0" smtClean="0"/>
              <a:t>Understand that free glucose is obtained by the enzymatic conversions:  glucose-1-phosphate </a:t>
            </a:r>
            <a:r>
              <a:rPr lang="en-US" dirty="0" smtClean="0">
                <a:sym typeface="Symbol" charset="2"/>
              </a:rPr>
              <a:t>glucose-6-phosphate </a:t>
            </a:r>
            <a:r>
              <a:rPr lang="en-US" dirty="0" err="1" smtClean="0">
                <a:sym typeface="Symbol" charset="2"/>
              </a:rPr>
              <a:t>glucose</a:t>
            </a:r>
            <a:r>
              <a:rPr lang="en-US" dirty="0" smtClean="0">
                <a:sym typeface="Symbol" charset="2"/>
              </a:rPr>
              <a:t>.  Know the structure of glucose-1-phosphate.</a:t>
            </a:r>
            <a:endParaRPr lang="en-US" dirty="0" smtClean="0"/>
          </a:p>
          <a:p>
            <a:r>
              <a:rPr lang="en-US" dirty="0" smtClean="0"/>
              <a:t>Be able to recognize the structure of UDP-glucose.  Understand that glycogen synthesis is initiated by glycogen synthase which adds UDP-glucose to the </a:t>
            </a:r>
            <a:r>
              <a:rPr lang="en-US" dirty="0" err="1" smtClean="0"/>
              <a:t>nonreducing</a:t>
            </a:r>
            <a:r>
              <a:rPr lang="en-US" dirty="0" smtClean="0"/>
              <a:t> end of a growing chain.</a:t>
            </a:r>
            <a:endParaRPr lang="en-US" dirty="0" smtClean="0"/>
          </a:p>
          <a:p>
            <a:r>
              <a:rPr lang="en-US" dirty="0" smtClean="0"/>
              <a:t>Regarding </a:t>
            </a:r>
            <a:r>
              <a:rPr lang="en-US" dirty="0" smtClean="0"/>
              <a:t>cyclic AMP, know (</a:t>
            </a:r>
            <a:r>
              <a:rPr lang="en-US" dirty="0" err="1" smtClean="0"/>
              <a:t>i</a:t>
            </a:r>
            <a:r>
              <a:rPr lang="en-US" dirty="0" smtClean="0"/>
              <a:t>) its structure, (ii) its synthesis and the enzyme involves, and (iii) how its cellular levels are regulated.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48100" y="114300"/>
            <a:ext cx="5054600" cy="12510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latin typeface="Arial"/>
                <a:cs typeface="Arial"/>
              </a:rPr>
              <a:t>Chemical structure of glycogen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0" y="0"/>
            <a:ext cx="3871913" cy="6858000"/>
            <a:chOff x="0" y="0"/>
            <a:chExt cx="2428" cy="4271"/>
          </a:xfrm>
        </p:grpSpPr>
        <p:pic>
          <p:nvPicPr>
            <p:cNvPr id="35846" name="Picture 4" descr="1103_Structure_glycogenB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2428" cy="4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Freeform 5"/>
            <p:cNvSpPr>
              <a:spLocks/>
            </p:cNvSpPr>
            <p:nvPr/>
          </p:nvSpPr>
          <p:spPr bwMode="auto">
            <a:xfrm>
              <a:off x="900" y="2316"/>
              <a:ext cx="620" cy="328"/>
            </a:xfrm>
            <a:custGeom>
              <a:avLst/>
              <a:gdLst>
                <a:gd name="T0" fmla="*/ 0 w 612"/>
                <a:gd name="T1" fmla="*/ 160 h 328"/>
                <a:gd name="T2" fmla="*/ 170 w 612"/>
                <a:gd name="T3" fmla="*/ 0 h 328"/>
                <a:gd name="T4" fmla="*/ 397 w 612"/>
                <a:gd name="T5" fmla="*/ 8 h 328"/>
                <a:gd name="T6" fmla="*/ 434 w 612"/>
                <a:gd name="T7" fmla="*/ 36 h 328"/>
                <a:gd name="T8" fmla="*/ 454 w 612"/>
                <a:gd name="T9" fmla="*/ 56 h 328"/>
                <a:gd name="T10" fmla="*/ 482 w 612"/>
                <a:gd name="T11" fmla="*/ 32 h 328"/>
                <a:gd name="T12" fmla="*/ 620 w 612"/>
                <a:gd name="T13" fmla="*/ 172 h 328"/>
                <a:gd name="T14" fmla="*/ 446 w 612"/>
                <a:gd name="T15" fmla="*/ 320 h 328"/>
                <a:gd name="T16" fmla="*/ 174 w 612"/>
                <a:gd name="T17" fmla="*/ 328 h 328"/>
                <a:gd name="T18" fmla="*/ 0 w 612"/>
                <a:gd name="T19" fmla="*/ 160 h 3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2"/>
                <a:gd name="T31" fmla="*/ 0 h 328"/>
                <a:gd name="T32" fmla="*/ 612 w 612"/>
                <a:gd name="T33" fmla="*/ 328 h 3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2" h="328">
                  <a:moveTo>
                    <a:pt x="0" y="160"/>
                  </a:moveTo>
                  <a:lnTo>
                    <a:pt x="168" y="0"/>
                  </a:lnTo>
                  <a:lnTo>
                    <a:pt x="392" y="8"/>
                  </a:lnTo>
                  <a:lnTo>
                    <a:pt x="428" y="36"/>
                  </a:lnTo>
                  <a:lnTo>
                    <a:pt x="448" y="56"/>
                  </a:lnTo>
                  <a:lnTo>
                    <a:pt x="476" y="32"/>
                  </a:lnTo>
                  <a:lnTo>
                    <a:pt x="612" y="172"/>
                  </a:lnTo>
                  <a:lnTo>
                    <a:pt x="440" y="320"/>
                  </a:lnTo>
                  <a:lnTo>
                    <a:pt x="172" y="32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D926D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48" name="Freeform 6"/>
            <p:cNvSpPr>
              <a:spLocks/>
            </p:cNvSpPr>
            <p:nvPr/>
          </p:nvSpPr>
          <p:spPr bwMode="auto">
            <a:xfrm>
              <a:off x="1524" y="3368"/>
              <a:ext cx="620" cy="332"/>
            </a:xfrm>
            <a:custGeom>
              <a:avLst/>
              <a:gdLst>
                <a:gd name="T0" fmla="*/ 0 w 612"/>
                <a:gd name="T1" fmla="*/ 162 h 328"/>
                <a:gd name="T2" fmla="*/ 170 w 612"/>
                <a:gd name="T3" fmla="*/ 0 h 328"/>
                <a:gd name="T4" fmla="*/ 397 w 612"/>
                <a:gd name="T5" fmla="*/ 8 h 328"/>
                <a:gd name="T6" fmla="*/ 434 w 612"/>
                <a:gd name="T7" fmla="*/ 36 h 328"/>
                <a:gd name="T8" fmla="*/ 454 w 612"/>
                <a:gd name="T9" fmla="*/ 57 h 328"/>
                <a:gd name="T10" fmla="*/ 482 w 612"/>
                <a:gd name="T11" fmla="*/ 32 h 328"/>
                <a:gd name="T12" fmla="*/ 620 w 612"/>
                <a:gd name="T13" fmla="*/ 174 h 328"/>
                <a:gd name="T14" fmla="*/ 446 w 612"/>
                <a:gd name="T15" fmla="*/ 324 h 328"/>
                <a:gd name="T16" fmla="*/ 174 w 612"/>
                <a:gd name="T17" fmla="*/ 332 h 328"/>
                <a:gd name="T18" fmla="*/ 0 w 612"/>
                <a:gd name="T19" fmla="*/ 162 h 3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2"/>
                <a:gd name="T31" fmla="*/ 0 h 328"/>
                <a:gd name="T32" fmla="*/ 612 w 612"/>
                <a:gd name="T33" fmla="*/ 328 h 3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2" h="328">
                  <a:moveTo>
                    <a:pt x="0" y="160"/>
                  </a:moveTo>
                  <a:lnTo>
                    <a:pt x="168" y="0"/>
                  </a:lnTo>
                  <a:lnTo>
                    <a:pt x="392" y="8"/>
                  </a:lnTo>
                  <a:lnTo>
                    <a:pt x="428" y="36"/>
                  </a:lnTo>
                  <a:lnTo>
                    <a:pt x="448" y="56"/>
                  </a:lnTo>
                  <a:lnTo>
                    <a:pt x="476" y="32"/>
                  </a:lnTo>
                  <a:lnTo>
                    <a:pt x="612" y="172"/>
                  </a:lnTo>
                  <a:lnTo>
                    <a:pt x="440" y="320"/>
                  </a:lnTo>
                  <a:lnTo>
                    <a:pt x="172" y="328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FD926D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5849" name="Picture 7" descr="Glycogen"/>
            <p:cNvPicPr>
              <a:picLocks noChangeAspect="1" noChangeArrowheads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4"/>
                <a:srcRect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1" y="2110"/>
              <a:ext cx="2189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4" name="Text Box 8"/>
          <p:cNvSpPr txBox="1">
            <a:spLocks noChangeArrowheads="1"/>
          </p:cNvSpPr>
          <p:nvPr/>
        </p:nvSpPr>
        <p:spPr bwMode="auto">
          <a:xfrm>
            <a:off x="2243138" y="55563"/>
            <a:ext cx="152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b="1"/>
              <a:t>glycogen</a:t>
            </a: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4279900" y="2540000"/>
            <a:ext cx="4622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sz="2000" dirty="0" smtClean="0"/>
              <a:t>Branched chain </a:t>
            </a:r>
            <a:r>
              <a:rPr lang="en-US" sz="2000" dirty="0" err="1" smtClean="0"/>
              <a:t>homopolysaccharide</a:t>
            </a:r>
            <a:r>
              <a:rPr lang="en-US" sz="2000" dirty="0" smtClean="0"/>
              <a:t>, exclusively made of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/>
              <a:t>-D-glucose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lectron micrograph of a section of a liver cell showing glycogen deposits as accumulations of electron dense particles (arrows). The dark structure with a dense core is a peroxisome. Mitochondria are also shown. x30,000.Basic Histology, 11th ed, p49">
            <a:hlinkClick r:id="rId3" tooltip="Electron micrograph of a section of a liver cell showing glycogen deposits as accumulations of electron dense particles (arrows). The dark structure with a dense core is a peroxisome. Mitochondria are also shown. x30,000.Basic Histology, 11th ed, p49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7860" y="1868487"/>
            <a:ext cx="5288280" cy="41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25106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/>
                <a:cs typeface="Arial"/>
              </a:rPr>
              <a:t>Electron micrograph of liver cell shows glycogen deposits in the </a:t>
            </a:r>
            <a:r>
              <a:rPr lang="en-US" sz="3600" dirty="0" err="1" smtClean="0">
                <a:latin typeface="Arial"/>
                <a:cs typeface="Arial"/>
              </a:rPr>
              <a:t>cytosol</a:t>
            </a:r>
            <a:endParaRPr lang="en-US"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12510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Main stores of glycogen are skeletal muscle and liver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190500" y="2286000"/>
            <a:ext cx="25273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dirty="0" smtClean="0"/>
              <a:t>Liver </a:t>
            </a:r>
            <a:r>
              <a:rPr lang="en-US" sz="2000" dirty="0"/>
              <a:t>glycogen - maintain blood glucose concentration</a:t>
            </a:r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6324600" y="3749675"/>
            <a:ext cx="2819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i="1" dirty="0"/>
              <a:t>400 </a:t>
            </a:r>
            <a:r>
              <a:rPr lang="en-US" sz="1800" i="1" dirty="0" err="1"/>
              <a:t>g</a:t>
            </a:r>
            <a:r>
              <a:rPr lang="en-US" sz="1800" i="1" dirty="0"/>
              <a:t> glycogen ~</a:t>
            </a:r>
            <a:r>
              <a:rPr lang="en-US" sz="1800" i="1" dirty="0" smtClean="0"/>
              <a:t> </a:t>
            </a:r>
            <a:br>
              <a:rPr lang="en-US" sz="1800" i="1" dirty="0" smtClean="0"/>
            </a:br>
            <a:r>
              <a:rPr lang="en-US" sz="1800" i="1" dirty="0" smtClean="0"/>
              <a:t>1</a:t>
            </a:r>
            <a:r>
              <a:rPr lang="en-US" sz="1800" i="1" dirty="0"/>
              <a:t>-2% fresh weight of resting muscle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152400" y="3798887"/>
            <a:ext cx="2654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i="1" dirty="0"/>
              <a:t>100 </a:t>
            </a:r>
            <a:r>
              <a:rPr lang="en-US" sz="1800" i="1" dirty="0" err="1"/>
              <a:t>g</a:t>
            </a:r>
            <a:r>
              <a:rPr lang="en-US" sz="1800" i="1" dirty="0"/>
              <a:t> glycogen ~ 10% adult liver</a:t>
            </a:r>
          </a:p>
        </p:txBody>
      </p:sp>
      <p:pic>
        <p:nvPicPr>
          <p:cNvPr id="8" name="Picture 7" descr="figure_11.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084" y="2349500"/>
            <a:ext cx="3329831" cy="3585972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24600" y="2249626"/>
            <a:ext cx="279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dirty="0" smtClean="0"/>
              <a:t>Muscle </a:t>
            </a:r>
            <a:r>
              <a:rPr lang="en-US" sz="2000" dirty="0"/>
              <a:t>glycogen</a:t>
            </a:r>
            <a:r>
              <a:rPr lang="en-US" sz="2000" dirty="0" smtClean="0"/>
              <a:t> – </a:t>
            </a:r>
            <a:br>
              <a:rPr lang="en-US" sz="2000" dirty="0" smtClean="0"/>
            </a:br>
            <a:r>
              <a:rPr lang="en-US" sz="2000" dirty="0" smtClean="0"/>
              <a:t>fuel </a:t>
            </a:r>
            <a:r>
              <a:rPr lang="en-US" sz="2000" dirty="0"/>
              <a:t>reserve for ATP synthesis during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muscle </a:t>
            </a:r>
            <a:r>
              <a:rPr lang="en-US" sz="2000" dirty="0"/>
              <a:t>contraction</a:t>
            </a:r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/>
          </a:p>
          <a:p>
            <a:pPr algn="ctr" eaLnBrk="1" hangingPunct="1"/>
            <a:endParaRPr lang="en-US" sz="2000" dirty="0" smtClean="0"/>
          </a:p>
          <a:p>
            <a:pPr algn="ctr" eaLnBrk="1" hangingPunct="1"/>
            <a:endParaRPr lang="en-US" sz="20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79450" y="1651000"/>
            <a:ext cx="7785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000" dirty="0" smtClean="0"/>
              <a:t>Formation </a:t>
            </a:r>
            <a:r>
              <a:rPr lang="en-US" sz="2000" dirty="0"/>
              <a:t>and breakdown of glycogen occurs in the </a:t>
            </a:r>
            <a:r>
              <a:rPr lang="en-US" sz="2000" dirty="0" err="1"/>
              <a:t>cytosol</a:t>
            </a:r>
            <a:endParaRPr lang="en-US" sz="2000" dirty="0" smtClean="0"/>
          </a:p>
          <a:p>
            <a:pPr algn="ctr"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9195</TotalTime>
  <Words>755</Words>
  <Application>Microsoft Macintosh PowerPoint</Application>
  <PresentationFormat>On-screen Show (4:3)</PresentationFormat>
  <Paragraphs>86</Paragraphs>
  <Slides>20</Slides>
  <Notes>19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Carbohydrate Metabolism: Gluconeogenesis</vt:lpstr>
      <vt:lpstr>Carbohydrate metabolism upon fasting</vt:lpstr>
      <vt:lpstr>Slide 3</vt:lpstr>
      <vt:lpstr>Mighty mice:  PEPCK expressed in skeletal muscle</vt:lpstr>
      <vt:lpstr>Carbohydrate Metabolism: Glycogen</vt:lpstr>
      <vt:lpstr>Glycogen metabolism:   learning objectives</vt:lpstr>
      <vt:lpstr>Chemical structure of glycogen</vt:lpstr>
      <vt:lpstr>Electron micrograph of liver cell shows glycogen deposits in the cytosol</vt:lpstr>
      <vt:lpstr>Main stores of glycogen are skeletal muscle and liver</vt:lpstr>
      <vt:lpstr>Metabolic pathways involving glycogen</vt:lpstr>
      <vt:lpstr>UDP-glucose synthesis is the first step in glycogenesis</vt:lpstr>
      <vt:lpstr>A primer is necessary to initiate glycogen synthesis</vt:lpstr>
      <vt:lpstr>Glycogen synthase elongates glycogen chains </vt:lpstr>
      <vt:lpstr>Glycogen has branches ~every  8 glucosyl units apart</vt:lpstr>
      <vt:lpstr>Glycogen has branches ~every  8 glucosyl units apart</vt:lpstr>
      <vt:lpstr>Initial step in glycogenolysis is chain shortening at the nonreducing ends</vt:lpstr>
      <vt:lpstr>Branches are removed by two enzymatic activities of a single bifunctional protein</vt:lpstr>
      <vt:lpstr>A second type of debranching enzyme participates in removing a(1   6) bonds</vt:lpstr>
      <vt:lpstr>Glu 1-P from glycogen phosphorylase is converted to glu 6-P</vt:lpstr>
      <vt:lpstr>Concept map for glycogen metabolism in the liver</vt:lpstr>
    </vt:vector>
  </TitlesOfParts>
  <Company>Virginia Polytechnic Institute 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Overview:  Introduction</dc:title>
  <cp:lastModifiedBy>Sunyoung Kim</cp:lastModifiedBy>
  <cp:revision>111</cp:revision>
  <cp:lastPrinted>2008-09-17T13:49:17Z</cp:lastPrinted>
  <dcterms:created xsi:type="dcterms:W3CDTF">2011-09-07T04:45:03Z</dcterms:created>
  <dcterms:modified xsi:type="dcterms:W3CDTF">2011-09-07T08:30:45Z</dcterms:modified>
</cp:coreProperties>
</file>